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61" r:id="rId4"/>
    <p:sldMasterId id="2147483681" r:id="rId5"/>
    <p:sldMasterId id="2147483692" r:id="rId6"/>
  </p:sldMasterIdLst>
  <p:notesMasterIdLst>
    <p:notesMasterId r:id="rId20"/>
  </p:notesMasterIdLst>
  <p:handoutMasterIdLst>
    <p:handoutMasterId r:id="rId21"/>
  </p:handoutMasterIdLst>
  <p:sldIdLst>
    <p:sldId id="405" r:id="rId7"/>
    <p:sldId id="474" r:id="rId8"/>
    <p:sldId id="475" r:id="rId9"/>
    <p:sldId id="476" r:id="rId10"/>
    <p:sldId id="477" r:id="rId11"/>
    <p:sldId id="479" r:id="rId12"/>
    <p:sldId id="482" r:id="rId13"/>
    <p:sldId id="459" r:id="rId14"/>
    <p:sldId id="483" r:id="rId15"/>
    <p:sldId id="486" r:id="rId16"/>
    <p:sldId id="484" r:id="rId17"/>
    <p:sldId id="485" r:id="rId18"/>
    <p:sldId id="487" r:id="rId19"/>
  </p:sldIdLst>
  <p:sldSz cx="9144000" cy="7315200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SzPct val="100000"/>
      <a:buFont typeface="Arial" charset="0"/>
      <a:buChar char="–"/>
      <a:defRPr kern="1200">
        <a:solidFill>
          <a:srgbClr val="FFCC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100000"/>
      <a:buFont typeface="Arial" charset="0"/>
      <a:buChar char="–"/>
      <a:defRPr kern="1200">
        <a:solidFill>
          <a:srgbClr val="FFCC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100000"/>
      <a:buFont typeface="Arial" charset="0"/>
      <a:buChar char="–"/>
      <a:defRPr kern="1200">
        <a:solidFill>
          <a:srgbClr val="FFCC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100000"/>
      <a:buFont typeface="Arial" charset="0"/>
      <a:buChar char="–"/>
      <a:defRPr kern="1200">
        <a:solidFill>
          <a:srgbClr val="FFCC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100000"/>
      <a:buFont typeface="Arial" charset="0"/>
      <a:buChar char="–"/>
      <a:defRPr kern="1200">
        <a:solidFill>
          <a:srgbClr val="FFCC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034">
          <p15:clr>
            <a:srgbClr val="A4A3A4"/>
          </p15:clr>
        </p15:guide>
        <p15:guide id="3" orient="horz" pos="2311">
          <p15:clr>
            <a:srgbClr val="A4A3A4"/>
          </p15:clr>
        </p15:guide>
        <p15:guide id="4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6D"/>
    <a:srgbClr val="FFFFFF"/>
    <a:srgbClr val="00CCFF"/>
    <a:srgbClr val="D9D9D9"/>
    <a:srgbClr val="F99B0C"/>
    <a:srgbClr val="00FFFF"/>
    <a:srgbClr val="0D2B4A"/>
    <a:srgbClr val="004F83"/>
    <a:srgbClr val="01588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6029" autoAdjust="0"/>
  </p:normalViewPr>
  <p:slideViewPr>
    <p:cSldViewPr snapToGrid="0">
      <p:cViewPr varScale="1">
        <p:scale>
          <a:sx n="84" d="100"/>
          <a:sy n="84" d="100"/>
        </p:scale>
        <p:origin x="1368" y="86"/>
      </p:cViewPr>
      <p:guideLst>
        <p:guide orient="horz" pos="2167"/>
        <p:guide pos="3034"/>
        <p:guide orient="horz" pos="2311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615DE63-3150-4D8F-9598-2E8E5A3CFE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25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smtClean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smtClean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6913"/>
            <a:ext cx="43592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smtClean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smtClean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EC3EAEF5-EB72-4F37-81B0-69B1451C08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5151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White Logo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22" y="3289693"/>
            <a:ext cx="6715740" cy="2974111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21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25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7680" y="78614"/>
            <a:ext cx="6058451" cy="320207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>
              <a:defRPr sz="1200" b="0">
                <a:solidFill>
                  <a:srgbClr val="00CCFF"/>
                </a:solidFill>
              </a:defRPr>
            </a:lvl1pPr>
          </a:lstStyle>
          <a:p>
            <a:r>
              <a:rPr lang="en-US" dirty="0"/>
              <a:t>Click to Edit Section Header 1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271" y="314310"/>
            <a:ext cx="6711692" cy="688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SLIDE HEADER MASTER</a:t>
            </a:r>
          </a:p>
        </p:txBody>
      </p:sp>
    </p:spTree>
    <p:extLst>
      <p:ext uri="{BB962C8B-B14F-4D97-AF65-F5344CB8AC3E}">
        <p14:creationId xmlns:p14="http://schemas.microsoft.com/office/powerpoint/2010/main" val="233565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7818" y="1143984"/>
            <a:ext cx="8671672" cy="5593976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4F6D"/>
                </a:solidFill>
                <a:latin typeface="Calibri"/>
                <a:cs typeface="Calibri"/>
              </a:defRPr>
            </a:lvl1pPr>
            <a:lvl2pPr>
              <a:defRPr sz="1400">
                <a:solidFill>
                  <a:srgbClr val="004F6D"/>
                </a:solidFill>
                <a:latin typeface="Calibri"/>
                <a:cs typeface="Calibri"/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7680" y="78614"/>
            <a:ext cx="6058451" cy="320207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>
              <a:defRPr sz="1200" b="0">
                <a:solidFill>
                  <a:srgbClr val="00CCFF"/>
                </a:solidFill>
              </a:defRPr>
            </a:lvl1pPr>
          </a:lstStyle>
          <a:p>
            <a:r>
              <a:rPr lang="en-US" dirty="0"/>
              <a:t>Click to Edit Section Header 1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271" y="314310"/>
            <a:ext cx="6711692" cy="688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SLIDE HEADER MASTER</a:t>
            </a:r>
          </a:p>
        </p:txBody>
      </p:sp>
    </p:spTree>
    <p:extLst>
      <p:ext uri="{BB962C8B-B14F-4D97-AF65-F5344CB8AC3E}">
        <p14:creationId xmlns:p14="http://schemas.microsoft.com/office/powerpoint/2010/main" val="32537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7818" y="1143985"/>
            <a:ext cx="8584841" cy="55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4F6D"/>
                </a:solidFill>
                <a:latin typeface="Calibri"/>
                <a:cs typeface="Calibri"/>
              </a:defRPr>
            </a:lvl1pPr>
            <a:lvl2pPr marL="287337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 marL="5715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3pPr>
            <a:lvl4pPr marL="8001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4pPr>
            <a:lvl5pPr marL="10287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Longer block of text here.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ditenda</a:t>
            </a:r>
            <a:r>
              <a:rPr lang="en-US" dirty="0"/>
              <a:t> </a:t>
            </a:r>
            <a:r>
              <a:rPr lang="en-US" dirty="0" err="1"/>
              <a:t>ntorit</a:t>
            </a:r>
            <a:r>
              <a:rPr lang="en-US" dirty="0"/>
              <a:t>,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dolorro</a:t>
            </a:r>
            <a:r>
              <a:rPr lang="en-US" dirty="0"/>
              <a:t> blab </a:t>
            </a:r>
            <a:r>
              <a:rPr lang="en-US" dirty="0" err="1"/>
              <a:t>ilitia</a:t>
            </a:r>
            <a:r>
              <a:rPr lang="en-US" dirty="0"/>
              <a:t> qui </a:t>
            </a:r>
            <a:r>
              <a:rPr lang="en-US" dirty="0" err="1"/>
              <a:t>omnihicienda</a:t>
            </a:r>
            <a:r>
              <a:rPr lang="en-US" dirty="0"/>
              <a:t> </a:t>
            </a:r>
            <a:r>
              <a:rPr lang="en-US" dirty="0" err="1"/>
              <a:t>poremodit</a:t>
            </a:r>
            <a:r>
              <a:rPr lang="en-US" dirty="0"/>
              <a:t> </a:t>
            </a:r>
            <a:r>
              <a:rPr lang="en-US" dirty="0" err="1"/>
              <a:t>atestiusam</a:t>
            </a:r>
            <a:r>
              <a:rPr lang="en-US" dirty="0"/>
              <a:t> as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duciet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vent </a:t>
            </a:r>
            <a:r>
              <a:rPr lang="en-US" dirty="0" err="1"/>
              <a:t>offictium</a:t>
            </a:r>
            <a:r>
              <a:rPr lang="en-US" dirty="0"/>
              <a:t> </a:t>
            </a:r>
            <a:r>
              <a:rPr lang="en-US" dirty="0" err="1"/>
              <a:t>verum</a:t>
            </a:r>
            <a:r>
              <a:rPr lang="en-US" dirty="0"/>
              <a:t> del </a:t>
            </a:r>
            <a:r>
              <a:rPr lang="en-US" dirty="0" err="1"/>
              <a:t>magni</a:t>
            </a:r>
            <a:r>
              <a:rPr lang="en-US" dirty="0"/>
              <a:t> quam, non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hilluptatet</a:t>
            </a:r>
            <a:r>
              <a:rPr lang="en-US" dirty="0"/>
              <a:t> </a:t>
            </a:r>
            <a:r>
              <a:rPr lang="en-US" dirty="0" err="1"/>
              <a:t>esequi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quidelecto</a:t>
            </a:r>
            <a:r>
              <a:rPr lang="en-US" dirty="0"/>
              <a:t> </a:t>
            </a:r>
            <a:r>
              <a:rPr lang="en-US" dirty="0" err="1"/>
              <a:t>quiaesti</a:t>
            </a:r>
            <a:r>
              <a:rPr lang="en-US" dirty="0"/>
              <a:t> </a:t>
            </a:r>
            <a:r>
              <a:rPr lang="en-US" dirty="0" err="1"/>
              <a:t>omnisque</a:t>
            </a:r>
            <a:r>
              <a:rPr lang="en-US" dirty="0"/>
              <a:t>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facia</a:t>
            </a:r>
            <a:r>
              <a:rPr lang="en-US" dirty="0"/>
              <a:t> </a:t>
            </a:r>
            <a:r>
              <a:rPr lang="en-US" dirty="0" err="1"/>
              <a:t>doluptate</a:t>
            </a:r>
            <a:r>
              <a:rPr lang="en-US" dirty="0"/>
              <a:t> </a:t>
            </a:r>
            <a:r>
              <a:rPr lang="en-US" dirty="0" err="1"/>
              <a:t>comnimint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doles </a:t>
            </a:r>
            <a:r>
              <a:rPr lang="en-US" dirty="0" err="1"/>
              <a:t>etum</a:t>
            </a:r>
            <a:r>
              <a:rPr lang="en-US" dirty="0"/>
              <a:t> </a:t>
            </a:r>
            <a:r>
              <a:rPr lang="en-US" dirty="0" err="1"/>
              <a:t>quamusa</a:t>
            </a:r>
            <a:r>
              <a:rPr lang="en-US" dirty="0"/>
              <a:t> </a:t>
            </a:r>
            <a:r>
              <a:rPr lang="en-US" dirty="0" err="1"/>
              <a:t>ndendaepudi</a:t>
            </a:r>
            <a:r>
              <a:rPr lang="en-US" dirty="0"/>
              <a:t> </a:t>
            </a:r>
            <a:r>
              <a:rPr lang="en-US" dirty="0" err="1"/>
              <a:t>quodit</a:t>
            </a:r>
            <a:r>
              <a:rPr lang="en-US" dirty="0"/>
              <a:t>, </a:t>
            </a:r>
            <a:r>
              <a:rPr lang="en-US" dirty="0" err="1"/>
              <a:t>vellaut</a:t>
            </a:r>
            <a:r>
              <a:rPr lang="en-US" dirty="0"/>
              <a:t> </a:t>
            </a:r>
            <a:r>
              <a:rPr lang="en-US" dirty="0" err="1"/>
              <a:t>laboreh</a:t>
            </a:r>
            <a:r>
              <a:rPr lang="en-US" dirty="0"/>
              <a:t> </a:t>
            </a:r>
            <a:r>
              <a:rPr lang="en-US" dirty="0" err="1"/>
              <a:t>enitiorit</a:t>
            </a:r>
            <a:r>
              <a:rPr lang="en-US" dirty="0"/>
              <a:t> </a:t>
            </a:r>
            <a:r>
              <a:rPr lang="en-US" dirty="0" err="1"/>
              <a:t>rerio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exerrum</a:t>
            </a:r>
            <a:r>
              <a:rPr lang="en-US" dirty="0"/>
              <a:t> </a:t>
            </a:r>
            <a:r>
              <a:rPr lang="en-US" dirty="0" err="1"/>
              <a:t>velestrum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cuptuscienes</a:t>
            </a:r>
            <a:r>
              <a:rPr lang="en-US" dirty="0"/>
              <a:t> </a:t>
            </a:r>
            <a:r>
              <a:rPr lang="en-US" dirty="0" err="1"/>
              <a:t>volorreium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quissunt</a:t>
            </a:r>
            <a:r>
              <a:rPr lang="en-US" dirty="0"/>
              <a:t> </a:t>
            </a:r>
            <a:r>
              <a:rPr lang="en-US" dirty="0" err="1"/>
              <a:t>escient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dicide</a:t>
            </a:r>
            <a:r>
              <a:rPr lang="en-US" dirty="0"/>
              <a:t> </a:t>
            </a:r>
            <a:r>
              <a:rPr lang="en-US" dirty="0" err="1"/>
              <a:t>nempor</a:t>
            </a:r>
            <a:r>
              <a:rPr lang="en-US" dirty="0"/>
              <a:t> rem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conestrum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eate</a:t>
            </a:r>
            <a:r>
              <a:rPr lang="en-US" dirty="0"/>
              <a:t> et pre a </a:t>
            </a:r>
            <a:r>
              <a:rPr lang="en-US" dirty="0" err="1"/>
              <a:t>cusam</a:t>
            </a:r>
            <a:r>
              <a:rPr lang="en-US" dirty="0"/>
              <a:t> qui </a:t>
            </a:r>
            <a:r>
              <a:rPr lang="en-US" dirty="0" err="1"/>
              <a:t>commodio</a:t>
            </a:r>
            <a:r>
              <a:rPr lang="en-US" dirty="0"/>
              <a:t> </a:t>
            </a:r>
            <a:r>
              <a:rPr lang="en-US" dirty="0" err="1"/>
              <a:t>omnisque</a:t>
            </a:r>
            <a:r>
              <a:rPr lang="en-US" dirty="0"/>
              <a:t> pro </a:t>
            </a:r>
            <a:r>
              <a:rPr lang="en-US" dirty="0" err="1"/>
              <a:t>iliqui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maximinciur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Longer block of text here.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ditenda</a:t>
            </a:r>
            <a:r>
              <a:rPr lang="en-US" dirty="0"/>
              <a:t> </a:t>
            </a:r>
            <a:r>
              <a:rPr lang="en-US" dirty="0" err="1"/>
              <a:t>ntorit</a:t>
            </a:r>
            <a:r>
              <a:rPr lang="en-US" dirty="0"/>
              <a:t>,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dolorro</a:t>
            </a:r>
            <a:r>
              <a:rPr lang="en-US" dirty="0"/>
              <a:t> blab </a:t>
            </a:r>
            <a:r>
              <a:rPr lang="en-US" dirty="0" err="1"/>
              <a:t>ilitia</a:t>
            </a:r>
            <a:r>
              <a:rPr lang="en-US" dirty="0"/>
              <a:t> qui </a:t>
            </a:r>
            <a:r>
              <a:rPr lang="en-US" dirty="0" err="1"/>
              <a:t>omnihicienda</a:t>
            </a:r>
            <a:r>
              <a:rPr lang="en-US" dirty="0"/>
              <a:t> </a:t>
            </a:r>
            <a:r>
              <a:rPr lang="en-US" dirty="0" err="1"/>
              <a:t>poremodit</a:t>
            </a:r>
            <a:r>
              <a:rPr lang="en-US" dirty="0"/>
              <a:t> </a:t>
            </a:r>
            <a:r>
              <a:rPr lang="en-US" dirty="0" err="1"/>
              <a:t>atestiusam</a:t>
            </a:r>
            <a:r>
              <a:rPr lang="en-US" dirty="0"/>
              <a:t> as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duciet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vent </a:t>
            </a:r>
            <a:r>
              <a:rPr lang="en-US" dirty="0" err="1"/>
              <a:t>offictium</a:t>
            </a:r>
            <a:r>
              <a:rPr lang="en-US" dirty="0"/>
              <a:t> </a:t>
            </a:r>
            <a:r>
              <a:rPr lang="en-US" dirty="0" err="1"/>
              <a:t>verum</a:t>
            </a:r>
            <a:r>
              <a:rPr lang="en-US" dirty="0"/>
              <a:t> del </a:t>
            </a:r>
            <a:r>
              <a:rPr lang="en-US" dirty="0" err="1"/>
              <a:t>magni</a:t>
            </a:r>
            <a:r>
              <a:rPr lang="en-US" dirty="0"/>
              <a:t> quam, non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hilluptatet</a:t>
            </a:r>
            <a:r>
              <a:rPr lang="en-US" dirty="0"/>
              <a:t> </a:t>
            </a:r>
            <a:r>
              <a:rPr lang="en-US" dirty="0" err="1"/>
              <a:t>esequi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quidelecto</a:t>
            </a:r>
            <a:r>
              <a:rPr lang="en-US" dirty="0"/>
              <a:t> </a:t>
            </a:r>
            <a:r>
              <a:rPr lang="en-US" dirty="0" err="1"/>
              <a:t>quiaesti</a:t>
            </a:r>
            <a:r>
              <a:rPr lang="en-US" dirty="0"/>
              <a:t> </a:t>
            </a:r>
            <a:r>
              <a:rPr lang="en-US" dirty="0" err="1"/>
              <a:t>omnisque</a:t>
            </a:r>
            <a:r>
              <a:rPr lang="en-US" dirty="0"/>
              <a:t>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facia</a:t>
            </a:r>
            <a:r>
              <a:rPr lang="en-US" dirty="0"/>
              <a:t> </a:t>
            </a:r>
            <a:r>
              <a:rPr lang="en-US" dirty="0" err="1"/>
              <a:t>doluptate</a:t>
            </a:r>
            <a:r>
              <a:rPr lang="en-US" dirty="0"/>
              <a:t> </a:t>
            </a:r>
            <a:r>
              <a:rPr lang="en-US" dirty="0" err="1"/>
              <a:t>comnimint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doles </a:t>
            </a:r>
            <a:r>
              <a:rPr lang="en-US" dirty="0" err="1"/>
              <a:t>etum</a:t>
            </a:r>
            <a:r>
              <a:rPr lang="en-US" dirty="0"/>
              <a:t> </a:t>
            </a:r>
            <a:r>
              <a:rPr lang="en-US" dirty="0" err="1"/>
              <a:t>quamusa</a:t>
            </a:r>
            <a:r>
              <a:rPr lang="en-US" dirty="0"/>
              <a:t> </a:t>
            </a:r>
            <a:r>
              <a:rPr lang="en-US" dirty="0" err="1"/>
              <a:t>ndendaepudi</a:t>
            </a:r>
            <a:r>
              <a:rPr lang="en-US" dirty="0"/>
              <a:t> </a:t>
            </a:r>
            <a:r>
              <a:rPr lang="en-US" dirty="0" err="1"/>
              <a:t>quodit</a:t>
            </a:r>
            <a:r>
              <a:rPr lang="en-US" dirty="0"/>
              <a:t>, </a:t>
            </a:r>
            <a:r>
              <a:rPr lang="en-US" dirty="0" err="1"/>
              <a:t>vellaut</a:t>
            </a:r>
            <a:r>
              <a:rPr lang="en-US" dirty="0"/>
              <a:t> </a:t>
            </a:r>
            <a:r>
              <a:rPr lang="en-US" dirty="0" err="1"/>
              <a:t>laboreh</a:t>
            </a:r>
            <a:r>
              <a:rPr lang="en-US" dirty="0"/>
              <a:t> </a:t>
            </a:r>
            <a:r>
              <a:rPr lang="en-US" dirty="0" err="1"/>
              <a:t>enitiorit</a:t>
            </a:r>
            <a:r>
              <a:rPr lang="en-US" dirty="0"/>
              <a:t> </a:t>
            </a:r>
            <a:r>
              <a:rPr lang="en-US" dirty="0" err="1"/>
              <a:t>rerio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exerrum</a:t>
            </a:r>
            <a:r>
              <a:rPr lang="en-US" dirty="0"/>
              <a:t> </a:t>
            </a:r>
            <a:r>
              <a:rPr lang="en-US" dirty="0" err="1"/>
              <a:t>velestrum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cuptuscienes</a:t>
            </a:r>
            <a:r>
              <a:rPr lang="en-US" dirty="0"/>
              <a:t> </a:t>
            </a:r>
            <a:r>
              <a:rPr lang="en-US" dirty="0" err="1"/>
              <a:t>volorreium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quissunt</a:t>
            </a:r>
            <a:r>
              <a:rPr lang="en-US" dirty="0"/>
              <a:t> </a:t>
            </a:r>
            <a:r>
              <a:rPr lang="en-US" dirty="0" err="1"/>
              <a:t>escient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dicide</a:t>
            </a:r>
            <a:r>
              <a:rPr lang="en-US" dirty="0"/>
              <a:t> </a:t>
            </a:r>
            <a:r>
              <a:rPr lang="en-US" dirty="0" err="1"/>
              <a:t>nempor</a:t>
            </a:r>
            <a:r>
              <a:rPr lang="en-US" dirty="0"/>
              <a:t> rem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conestrum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eate</a:t>
            </a:r>
            <a:r>
              <a:rPr lang="en-US" dirty="0"/>
              <a:t> et pre a </a:t>
            </a:r>
            <a:r>
              <a:rPr lang="en-US" dirty="0" err="1"/>
              <a:t>cusam</a:t>
            </a:r>
            <a:r>
              <a:rPr lang="en-US" dirty="0"/>
              <a:t> qui </a:t>
            </a:r>
            <a:r>
              <a:rPr lang="en-US" dirty="0" err="1"/>
              <a:t>commodio</a:t>
            </a:r>
            <a:r>
              <a:rPr lang="en-US" dirty="0"/>
              <a:t> </a:t>
            </a:r>
            <a:r>
              <a:rPr lang="en-US" dirty="0" err="1"/>
              <a:t>omnisque</a:t>
            </a:r>
            <a:r>
              <a:rPr lang="en-US" dirty="0"/>
              <a:t> pro </a:t>
            </a:r>
            <a:r>
              <a:rPr lang="en-US" dirty="0" err="1"/>
              <a:t>iliqui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maximinciur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7680" y="78614"/>
            <a:ext cx="6058451" cy="320207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>
              <a:defRPr sz="1200" b="0">
                <a:solidFill>
                  <a:srgbClr val="00CCFF"/>
                </a:solidFill>
              </a:defRPr>
            </a:lvl1pPr>
          </a:lstStyle>
          <a:p>
            <a:r>
              <a:rPr lang="en-US" dirty="0"/>
              <a:t>Click to Edit Section Header 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271" y="314310"/>
            <a:ext cx="6711692" cy="688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SLIDE HEADER MASTER</a:t>
            </a:r>
          </a:p>
        </p:txBody>
      </p:sp>
    </p:spTree>
    <p:extLst>
      <p:ext uri="{BB962C8B-B14F-4D97-AF65-F5344CB8AC3E}">
        <p14:creationId xmlns:p14="http://schemas.microsoft.com/office/powerpoint/2010/main" val="211767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797641"/>
            <a:ext cx="9144000" cy="6055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7680" y="78614"/>
            <a:ext cx="6058451" cy="320207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>
              <a:defRPr sz="1200" b="0">
                <a:solidFill>
                  <a:srgbClr val="00CCFF"/>
                </a:solidFill>
              </a:defRPr>
            </a:lvl1pPr>
          </a:lstStyle>
          <a:p>
            <a:r>
              <a:rPr lang="en-US" dirty="0"/>
              <a:t>Click to Edit Section Header 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271" y="314310"/>
            <a:ext cx="6711692" cy="688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SLIDE HEADER MASTER</a:t>
            </a:r>
          </a:p>
        </p:txBody>
      </p:sp>
    </p:spTree>
    <p:extLst>
      <p:ext uri="{BB962C8B-B14F-4D97-AF65-F5344CB8AC3E}">
        <p14:creationId xmlns:p14="http://schemas.microsoft.com/office/powerpoint/2010/main" val="15765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03588" y="1143984"/>
            <a:ext cx="4086412" cy="55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4F6D"/>
                </a:solidFill>
                <a:latin typeface="Calibri"/>
                <a:cs typeface="Calibri"/>
              </a:defRPr>
            </a:lvl1pPr>
            <a:lvl2pPr marL="287337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 marL="5715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3pPr>
            <a:lvl4pPr marL="8001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4pPr>
            <a:lvl5pPr marL="10287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Longer block of text here.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ditenda</a:t>
            </a:r>
            <a:r>
              <a:rPr lang="en-US" dirty="0"/>
              <a:t> </a:t>
            </a:r>
            <a:r>
              <a:rPr lang="en-US" dirty="0" err="1"/>
              <a:t>ntorit</a:t>
            </a:r>
            <a:r>
              <a:rPr lang="en-US" dirty="0"/>
              <a:t>,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dolorro</a:t>
            </a:r>
            <a:r>
              <a:rPr lang="en-US" dirty="0"/>
              <a:t> blab </a:t>
            </a:r>
            <a:r>
              <a:rPr lang="en-US" dirty="0" err="1"/>
              <a:t>ilitia</a:t>
            </a:r>
            <a:r>
              <a:rPr lang="en-US" dirty="0"/>
              <a:t> qui </a:t>
            </a:r>
            <a:r>
              <a:rPr lang="en-US" dirty="0" err="1"/>
              <a:t>omnihicienda</a:t>
            </a:r>
            <a:r>
              <a:rPr lang="en-US" dirty="0"/>
              <a:t> </a:t>
            </a:r>
            <a:r>
              <a:rPr lang="en-US" dirty="0" err="1"/>
              <a:t>poremodit</a:t>
            </a:r>
            <a:r>
              <a:rPr lang="en-US" dirty="0"/>
              <a:t> </a:t>
            </a:r>
            <a:r>
              <a:rPr lang="en-US" dirty="0" err="1"/>
              <a:t>atestiusam</a:t>
            </a:r>
            <a:r>
              <a:rPr lang="en-US" dirty="0"/>
              <a:t> as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duciet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vent </a:t>
            </a:r>
            <a:r>
              <a:rPr lang="en-US" dirty="0" err="1"/>
              <a:t>offictium</a:t>
            </a:r>
            <a:r>
              <a:rPr lang="en-US" dirty="0"/>
              <a:t> </a:t>
            </a:r>
            <a:r>
              <a:rPr lang="en-US" dirty="0" err="1"/>
              <a:t>verum</a:t>
            </a:r>
            <a:r>
              <a:rPr lang="en-US" dirty="0"/>
              <a:t> del </a:t>
            </a:r>
            <a:r>
              <a:rPr lang="en-US" dirty="0" err="1"/>
              <a:t>magni</a:t>
            </a:r>
            <a:r>
              <a:rPr lang="en-US" dirty="0"/>
              <a:t> quam, non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hillupt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Longer block of text here.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ditenda</a:t>
            </a:r>
            <a:r>
              <a:rPr lang="en-US" dirty="0"/>
              <a:t> </a:t>
            </a:r>
            <a:r>
              <a:rPr lang="en-US" dirty="0" err="1"/>
              <a:t>ntorit</a:t>
            </a:r>
            <a:r>
              <a:rPr lang="en-US" dirty="0"/>
              <a:t>,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dolorro</a:t>
            </a:r>
            <a:r>
              <a:rPr lang="en-US" dirty="0"/>
              <a:t> blab </a:t>
            </a:r>
            <a:r>
              <a:rPr lang="en-US" dirty="0" err="1"/>
              <a:t>ilitia</a:t>
            </a:r>
            <a:r>
              <a:rPr lang="en-US" dirty="0"/>
              <a:t> qui </a:t>
            </a:r>
            <a:r>
              <a:rPr lang="en-US" dirty="0" err="1"/>
              <a:t>omnihicienda</a:t>
            </a:r>
            <a:r>
              <a:rPr lang="en-US" dirty="0"/>
              <a:t> </a:t>
            </a:r>
            <a:r>
              <a:rPr lang="en-US" dirty="0" err="1"/>
              <a:t>poremodit</a:t>
            </a:r>
            <a:r>
              <a:rPr lang="en-US" dirty="0"/>
              <a:t> </a:t>
            </a:r>
            <a:r>
              <a:rPr lang="en-US" dirty="0" err="1"/>
              <a:t>atestiusam</a:t>
            </a:r>
            <a:r>
              <a:rPr lang="en-US" dirty="0"/>
              <a:t> as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duciet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vent </a:t>
            </a:r>
            <a:r>
              <a:rPr lang="en-US" dirty="0" err="1"/>
              <a:t>offictium</a:t>
            </a:r>
            <a:r>
              <a:rPr lang="en-US" dirty="0"/>
              <a:t> </a:t>
            </a:r>
            <a:r>
              <a:rPr lang="en-US" dirty="0" err="1"/>
              <a:t>verum</a:t>
            </a:r>
            <a:r>
              <a:rPr lang="en-US" dirty="0"/>
              <a:t> del </a:t>
            </a:r>
            <a:r>
              <a:rPr lang="en-US" dirty="0" err="1"/>
              <a:t>magni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98824" y="1143985"/>
            <a:ext cx="4078288" cy="5593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7680" y="78614"/>
            <a:ext cx="6058451" cy="320207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>
              <a:defRPr sz="1200" b="0">
                <a:solidFill>
                  <a:srgbClr val="00CCFF"/>
                </a:solidFill>
              </a:defRPr>
            </a:lvl1pPr>
          </a:lstStyle>
          <a:p>
            <a:r>
              <a:rPr lang="en-US" dirty="0"/>
              <a:t>Click to Edit Section Header 1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271" y="314310"/>
            <a:ext cx="6711692" cy="688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SLIDE HEADER MASTER</a:t>
            </a:r>
          </a:p>
        </p:txBody>
      </p:sp>
    </p:spTree>
    <p:extLst>
      <p:ext uri="{BB962C8B-B14F-4D97-AF65-F5344CB8AC3E}">
        <p14:creationId xmlns:p14="http://schemas.microsoft.com/office/powerpoint/2010/main" val="428394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03588" y="1143984"/>
            <a:ext cx="4086412" cy="55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4F6D"/>
                </a:solidFill>
                <a:latin typeface="Calibri"/>
                <a:cs typeface="Calibri"/>
              </a:defRPr>
            </a:lvl1pPr>
            <a:lvl2pPr marL="287337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 marL="5715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3pPr>
            <a:lvl4pPr marL="8001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4pPr>
            <a:lvl5pPr marL="102870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Longer block of text here.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ditenda</a:t>
            </a:r>
            <a:r>
              <a:rPr lang="en-US" dirty="0"/>
              <a:t> </a:t>
            </a:r>
            <a:r>
              <a:rPr lang="en-US" dirty="0" err="1"/>
              <a:t>ntorit</a:t>
            </a:r>
            <a:r>
              <a:rPr lang="en-US" dirty="0"/>
              <a:t>,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dolorro</a:t>
            </a:r>
            <a:r>
              <a:rPr lang="en-US" dirty="0"/>
              <a:t> blab </a:t>
            </a:r>
            <a:r>
              <a:rPr lang="en-US" dirty="0" err="1"/>
              <a:t>ilitia</a:t>
            </a:r>
            <a:r>
              <a:rPr lang="en-US" dirty="0"/>
              <a:t> qui </a:t>
            </a:r>
            <a:r>
              <a:rPr lang="en-US" dirty="0" err="1"/>
              <a:t>omnihicienda</a:t>
            </a:r>
            <a:r>
              <a:rPr lang="en-US" dirty="0"/>
              <a:t> </a:t>
            </a:r>
            <a:r>
              <a:rPr lang="en-US" dirty="0" err="1"/>
              <a:t>poremodit</a:t>
            </a:r>
            <a:r>
              <a:rPr lang="en-US" dirty="0"/>
              <a:t> </a:t>
            </a:r>
            <a:r>
              <a:rPr lang="en-US" dirty="0" err="1"/>
              <a:t>atestiusam</a:t>
            </a:r>
            <a:r>
              <a:rPr lang="en-US" dirty="0"/>
              <a:t> as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duciet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vent </a:t>
            </a:r>
            <a:r>
              <a:rPr lang="en-US" dirty="0" err="1"/>
              <a:t>offictium</a:t>
            </a:r>
            <a:r>
              <a:rPr lang="en-US" dirty="0"/>
              <a:t> </a:t>
            </a:r>
            <a:r>
              <a:rPr lang="en-US" dirty="0" err="1"/>
              <a:t>verum</a:t>
            </a:r>
            <a:r>
              <a:rPr lang="en-US" dirty="0"/>
              <a:t> del </a:t>
            </a:r>
            <a:r>
              <a:rPr lang="en-US" dirty="0" err="1"/>
              <a:t>magni</a:t>
            </a:r>
            <a:r>
              <a:rPr lang="en-US" dirty="0"/>
              <a:t> quam, non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hillupt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Longer block of text here. </a:t>
            </a:r>
            <a:r>
              <a:rPr lang="en-US" dirty="0" err="1"/>
              <a:t>Hendus</a:t>
            </a:r>
            <a:r>
              <a:rPr lang="en-US" dirty="0"/>
              <a:t> </a:t>
            </a:r>
            <a:r>
              <a:rPr lang="en-US" dirty="0" err="1"/>
              <a:t>ditenda</a:t>
            </a:r>
            <a:r>
              <a:rPr lang="en-US" dirty="0"/>
              <a:t> </a:t>
            </a:r>
            <a:r>
              <a:rPr lang="en-US" dirty="0" err="1"/>
              <a:t>ntorit</a:t>
            </a:r>
            <a:r>
              <a:rPr lang="en-US" dirty="0"/>
              <a:t>,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dolorro</a:t>
            </a:r>
            <a:r>
              <a:rPr lang="en-US" dirty="0"/>
              <a:t> blab </a:t>
            </a:r>
            <a:r>
              <a:rPr lang="en-US" dirty="0" err="1"/>
              <a:t>ilitia</a:t>
            </a:r>
            <a:r>
              <a:rPr lang="en-US" dirty="0"/>
              <a:t> qui </a:t>
            </a:r>
            <a:r>
              <a:rPr lang="en-US" dirty="0" err="1"/>
              <a:t>omnihicienda</a:t>
            </a:r>
            <a:r>
              <a:rPr lang="en-US" dirty="0"/>
              <a:t> </a:t>
            </a:r>
            <a:r>
              <a:rPr lang="en-US" dirty="0" err="1"/>
              <a:t>poremodit</a:t>
            </a:r>
            <a:r>
              <a:rPr lang="en-US" dirty="0"/>
              <a:t> </a:t>
            </a:r>
            <a:r>
              <a:rPr lang="en-US" dirty="0" err="1"/>
              <a:t>atestiusam</a:t>
            </a:r>
            <a:r>
              <a:rPr lang="en-US" dirty="0"/>
              <a:t> as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duciet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vent </a:t>
            </a:r>
            <a:r>
              <a:rPr lang="en-US" dirty="0" err="1"/>
              <a:t>offictium</a:t>
            </a:r>
            <a:r>
              <a:rPr lang="en-US" dirty="0"/>
              <a:t> </a:t>
            </a:r>
            <a:r>
              <a:rPr lang="en-US" dirty="0" err="1"/>
              <a:t>verum</a:t>
            </a:r>
            <a:r>
              <a:rPr lang="en-US" dirty="0"/>
              <a:t> del </a:t>
            </a:r>
            <a:r>
              <a:rPr lang="en-US" dirty="0" err="1"/>
              <a:t>magni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98824" y="1143984"/>
            <a:ext cx="1988663" cy="27392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30947" y="1148234"/>
            <a:ext cx="1988663" cy="2735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1811" y="3998696"/>
            <a:ext cx="1991660" cy="2735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26455" y="3998696"/>
            <a:ext cx="1996134" cy="27392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7680" y="78614"/>
            <a:ext cx="6058451" cy="320207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>
              <a:defRPr sz="1200" b="0">
                <a:solidFill>
                  <a:srgbClr val="00CCFF"/>
                </a:solidFill>
              </a:defRPr>
            </a:lvl1pPr>
          </a:lstStyle>
          <a:p>
            <a:r>
              <a:rPr lang="en-US" dirty="0"/>
              <a:t>Click to Edit Section Header 1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271" y="314310"/>
            <a:ext cx="6711692" cy="688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SLIDE HEADER MASTER</a:t>
            </a:r>
          </a:p>
        </p:txBody>
      </p:sp>
    </p:spTree>
    <p:extLst>
      <p:ext uri="{BB962C8B-B14F-4D97-AF65-F5344CB8AC3E}">
        <p14:creationId xmlns:p14="http://schemas.microsoft.com/office/powerpoint/2010/main" val="365449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39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60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57711" y="697678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A161F925-B223-4E18-9239-7B971EED9123}" type="slidenum">
              <a:rPr lang="en-US" sz="900" b="1" spc="0" baseline="0" smtClean="0">
                <a:solidFill>
                  <a:srgbClr val="004F6D"/>
                </a:solidFill>
                <a:latin typeface="Calibri" panose="020F0502020204030204" pitchFamily="34" charset="0"/>
              </a:rPr>
              <a:t>‹#›</a:t>
            </a:fld>
            <a:r>
              <a:rPr lang="en-US" sz="900" b="1" spc="0" baseline="0" dirty="0">
                <a:solidFill>
                  <a:srgbClr val="004F6D"/>
                </a:solidFill>
                <a:latin typeface="Calibri" panose="020F0502020204030204" pitchFamily="34" charset="0"/>
              </a:rPr>
              <a:t> | PTC Overview</a:t>
            </a:r>
            <a:endParaRPr lang="en-US" sz="900" b="1" spc="0" dirty="0">
              <a:solidFill>
                <a:srgbClr val="004F6D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62" r:id="rId4"/>
    <p:sldLayoutId id="2147483680" r:id="rId5"/>
    <p:sldLayoutId id="2147483678" r:id="rId6"/>
    <p:sldLayoutId id="2147483679" r:id="rId7"/>
    <p:sldLayoutId id="2147483677" r:id="rId8"/>
  </p:sldLayoutIdLst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lang="en-US" altLang="en-US" sz="2000" b="1" dirty="0" smtClean="0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9pPr>
    </p:titleStyle>
    <p:bodyStyle>
      <a:lvl1pPr marL="168275" indent="-168275" algn="l" rtl="0" eaLnBrk="1" fontAlgn="base" hangingPunct="1">
        <a:spcBef>
          <a:spcPct val="1000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rtl="0" eaLnBrk="1" fontAlgn="base" hangingPunct="1">
        <a:spcBef>
          <a:spcPct val="50000"/>
        </a:spcBef>
        <a:spcAft>
          <a:spcPts val="514"/>
        </a:spcAft>
        <a:buClr>
          <a:srgbClr val="00CCFF"/>
        </a:buClr>
        <a:buSzPct val="100000"/>
        <a:buFont typeface="Arial"/>
        <a:buChar char="•"/>
        <a:defRPr>
          <a:solidFill>
            <a:schemeClr val="tx1"/>
          </a:solidFill>
          <a:latin typeface="+mn-lt"/>
        </a:defRPr>
      </a:lvl2pPr>
      <a:lvl3pPr marL="685800" indent="-114300" algn="l" rtl="0" eaLnBrk="1" fontAlgn="base" hangingPunct="1">
        <a:spcBef>
          <a:spcPct val="25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3pPr>
      <a:lvl4pPr marL="914400" indent="-114300" algn="l" rtl="0" eaLnBrk="1" fontAlgn="base" hangingPunct="1">
        <a:spcBef>
          <a:spcPct val="1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4pPr>
      <a:lvl5pPr marL="1143000" indent="-114300" algn="l" rtl="0" eaLnBrk="1" fontAlgn="base" hangingPunct="1">
        <a:spcBef>
          <a:spcPct val="1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5pPr>
      <a:lvl6pPr marL="1600200" indent="-114300" algn="l" rtl="0" eaLnBrk="1" fontAlgn="base" hangingPunct="1">
        <a:spcBef>
          <a:spcPct val="1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6pPr>
      <a:lvl7pPr marL="2057400" indent="-114300" algn="l" rtl="0" eaLnBrk="1" fontAlgn="base" hangingPunct="1">
        <a:spcBef>
          <a:spcPct val="1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7pPr>
      <a:lvl8pPr marL="2514600" indent="-114300" algn="l" rtl="0" eaLnBrk="1" fontAlgn="base" hangingPunct="1">
        <a:spcBef>
          <a:spcPct val="1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8pPr>
      <a:lvl9pPr marL="2971800" indent="-114300" algn="l" rtl="0" eaLnBrk="1" fontAlgn="base" hangingPunct="1">
        <a:spcBef>
          <a:spcPct val="1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trak_IID-PPT-template_BKGND4_8x1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trak_IID-PPT-template_BKGND3_8x1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 userDrawn="1"/>
        </p:nvSpPr>
        <p:spPr>
          <a:xfrm>
            <a:off x="471340" y="8679846"/>
            <a:ext cx="5952334" cy="11961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 cap="none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458788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744538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§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51560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»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-2210642"/>
            <a:ext cx="8405201" cy="6069206"/>
          </a:xfrm>
          <a:prstGeom prst="rect">
            <a:avLst/>
          </a:prstGeom>
        </p:spPr>
      </p:pic>
      <p:pic>
        <p:nvPicPr>
          <p:cNvPr id="3" name="Picture 2" descr="Amtrak_IID-PPT-template_BKGND3_8x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47625"/>
            <a:ext cx="9153525" cy="7380663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471340" y="8679846"/>
            <a:ext cx="5952334" cy="11961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 cap="none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458788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744538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§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51560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»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8236" y="4426009"/>
            <a:ext cx="8437313" cy="67409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b="1" i="0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0" dirty="0">
                <a:latin typeface="Calibri" panose="020F0502020204030204" pitchFamily="34" charset="0"/>
              </a:rPr>
              <a:t>OVERVIEW:</a:t>
            </a: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>POSITIVE TRAIN CONTROL (ptc)</a:t>
            </a:r>
            <a:br>
              <a:rPr lang="en-US" sz="4000" dirty="0">
                <a:latin typeface="Calibri" panose="020F0502020204030204" pitchFamily="34" charset="0"/>
              </a:rPr>
            </a:b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85674" y="5436880"/>
            <a:ext cx="3596176" cy="561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 cap="none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458788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744538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§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51560" indent="-2286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»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CCFF"/>
                </a:solidFill>
                <a:latin typeface="Calibri" panose="020F0502020204030204" pitchFamily="34" charset="0"/>
              </a:rPr>
              <a:t>December 2017</a:t>
            </a:r>
          </a:p>
        </p:txBody>
      </p:sp>
    </p:spTree>
    <p:extLst>
      <p:ext uri="{BB962C8B-B14F-4D97-AF65-F5344CB8AC3E}">
        <p14:creationId xmlns:p14="http://schemas.microsoft.com/office/powerpoint/2010/main" val="333649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  <a:endParaRPr lang="en-US" sz="1400" dirty="0">
              <a:solidFill>
                <a:srgbClr val="004F6D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I-ETMS ARCHITECTURE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765" y="980067"/>
            <a:ext cx="37128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Interoperable Electronic Train Management System (I-ETMS):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  <a:t>I-ETMS is designed to:</a:t>
            </a:r>
            <a:b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endParaRPr lang="en-US" sz="500" b="1" dirty="0">
              <a:solidFill>
                <a:srgbClr val="004F6D"/>
              </a:solidFill>
              <a:latin typeface="Calibri" panose="020F0502020204030204" pitchFamily="34" charset="0"/>
            </a:endParaRPr>
          </a:p>
          <a:p>
            <a:pPr marL="341313" lvl="1" indent="-230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Prevent train-to-train collisions</a:t>
            </a:r>
          </a:p>
          <a:p>
            <a:pPr marL="854075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Enforcing stop signals</a:t>
            </a:r>
          </a:p>
          <a:p>
            <a:pPr marL="854075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Enforcing “authority limits” (i.e., track a train has permission to occupy)</a:t>
            </a:r>
          </a:p>
          <a:p>
            <a:pPr marL="341313" lvl="1" indent="-230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Prevent trains from derailing through excessive speed</a:t>
            </a:r>
          </a:p>
          <a:p>
            <a:pPr marL="341313" lvl="1" indent="-230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Prevent trains from entering work zones without proper authorization</a:t>
            </a:r>
          </a:p>
          <a:p>
            <a:pPr marL="341313" lvl="1" indent="-230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Prevent movement through an improperly set switch in the main track</a:t>
            </a:r>
          </a:p>
          <a:p>
            <a:pPr marL="341313" lvl="1" indent="-230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Provide warning and enforcement at a derail or switch providing access to a main track</a:t>
            </a:r>
          </a:p>
          <a:p>
            <a:pPr marL="341313" lvl="1" indent="-230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Provide warning and enforcement in the event of a highway-rail grade crossing warning device malfunction</a:t>
            </a:r>
          </a:p>
          <a:p>
            <a:pPr marL="341313" lvl="1" indent="-230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Provide warning and enforcement for a mandatory directive associated “After Arrival Of” train movements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u="sng" dirty="0">
              <a:solidFill>
                <a:srgbClr val="004F6D"/>
              </a:solidFill>
              <a:latin typeface="Calibri" panose="020F050202020403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4250450" y="1075174"/>
            <a:ext cx="0" cy="588833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1F84E1-B0BE-43F0-9E48-DBF7BA9C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528" y="1607735"/>
            <a:ext cx="4398457" cy="2743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4528" y="4964445"/>
            <a:ext cx="4277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>
                <a:solidFill>
                  <a:srgbClr val="004F6D"/>
                </a:solidFill>
                <a:latin typeface="Calibri" panose="020F0502020204030204" pitchFamily="34" charset="0"/>
              </a:rPr>
              <a:t>I-ETMS adds an overlay system to enforce the existing signal indications and civil speed restrictions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2246" y="4421276"/>
            <a:ext cx="4049485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SOURCE: FEDERAL RAILROAD ADMINISTRATION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5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  <a:endParaRPr lang="en-US" sz="1400" dirty="0">
              <a:solidFill>
                <a:srgbClr val="004F6D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PREDICTIVE SPEED ENFORCEMENT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85435" y="4768005"/>
            <a:ext cx="36544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600" b="1" i="1" dirty="0">
                <a:solidFill>
                  <a:srgbClr val="004F6D"/>
                </a:solidFill>
                <a:latin typeface="Calibri" panose="020F0502020204030204" pitchFamily="34" charset="0"/>
              </a:rPr>
              <a:t>If a train comes within Warning Distance of a speed restriction</a:t>
            </a: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, and I-ETMS predicts train speed will exceed speed limit by 5mph or more when the train enters the restriction, a “Speed Reduction To XX mph” message will display along with the time remaining to enforcement braking.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5210" y="4818580"/>
            <a:ext cx="17656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600" b="1" i="1" dirty="0">
                <a:solidFill>
                  <a:srgbClr val="004F6D"/>
                </a:solidFill>
                <a:latin typeface="Calibri" panose="020F0502020204030204" pitchFamily="34" charset="0"/>
              </a:rPr>
              <a:t>If the engineer takes no action, </a:t>
            </a: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computer will apply the brakes at the appropriate time, bringing the train to a stop.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0568" y="4808703"/>
            <a:ext cx="1871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600" b="1" i="1" dirty="0">
                <a:solidFill>
                  <a:srgbClr val="004F6D"/>
                </a:solidFill>
                <a:latin typeface="Calibri" panose="020F0502020204030204" pitchFamily="34" charset="0"/>
              </a:rPr>
              <a:t>Engineer will not be able to recover </a:t>
            </a: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from a “penalty application” until the train has stopped.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345775" y="4818580"/>
            <a:ext cx="0" cy="1980706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541604" y="4808703"/>
            <a:ext cx="0" cy="1980706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12CBB53-AC5F-41C2-AFFE-CF109736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80" y="1050984"/>
            <a:ext cx="5735000" cy="3255306"/>
          </a:xfrm>
          <a:prstGeom prst="rect">
            <a:avLst/>
          </a:prstGeom>
          <a:ln w="38100">
            <a:solidFill>
              <a:srgbClr val="004F6D"/>
            </a:solidFill>
          </a:ln>
        </p:spPr>
      </p:pic>
    </p:spTree>
    <p:extLst>
      <p:ext uri="{BB962C8B-B14F-4D97-AF65-F5344CB8AC3E}">
        <p14:creationId xmlns:p14="http://schemas.microsoft.com/office/powerpoint/2010/main" val="274329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  <a:endParaRPr lang="en-US" sz="1400" dirty="0">
              <a:solidFill>
                <a:srgbClr val="004F6D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REACTIVE SPEED ENFORCEMENT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077878-5223-425B-ACD4-7D79B796E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97" y="1050984"/>
            <a:ext cx="5676483" cy="3343942"/>
          </a:xfrm>
          <a:prstGeom prst="rect">
            <a:avLst/>
          </a:prstGeom>
          <a:ln w="38100">
            <a:solidFill>
              <a:srgbClr val="004F6D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85436" y="4768005"/>
            <a:ext cx="2416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600" b="1" i="1" dirty="0">
                <a:solidFill>
                  <a:srgbClr val="004F6D"/>
                </a:solidFill>
                <a:latin typeface="Calibri" panose="020F0502020204030204" pitchFamily="34" charset="0"/>
              </a:rPr>
              <a:t>If a train exceeds maximum speed allowed for the track </a:t>
            </a: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by 3 mph, </a:t>
            </a:r>
            <a:b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I-ETMS will display a warning to indicate the train is over speed and a “</a:t>
            </a:r>
            <a:r>
              <a:rPr lang="en-US" altLang="en-US" sz="1600" i="1" dirty="0">
                <a:solidFill>
                  <a:srgbClr val="004F6D"/>
                </a:solidFill>
                <a:latin typeface="Calibri" panose="020F0502020204030204" pitchFamily="34" charset="0"/>
              </a:rPr>
              <a:t>Maximum Speed Is xx MPH” </a:t>
            </a: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message.</a:t>
            </a:r>
            <a:endParaRPr lang="en-US" sz="1600" dirty="0">
              <a:solidFill>
                <a:srgbClr val="004F6D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4985" y="4768005"/>
            <a:ext cx="2416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600" b="1" i="1" dirty="0">
                <a:solidFill>
                  <a:srgbClr val="004F6D"/>
                </a:solidFill>
                <a:latin typeface="Calibri" panose="020F0502020204030204" pitchFamily="34" charset="0"/>
              </a:rPr>
              <a:t>If the train exceeds the maximum speed allowed for the speed </a:t>
            </a: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of the current location by at least 5 mph, I-ETMS will apply the brakes and display the “Maximum Speed Is xx MPH” message.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4534" y="4768005"/>
            <a:ext cx="2293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600" b="1" i="1" dirty="0">
                <a:solidFill>
                  <a:srgbClr val="004F6D"/>
                </a:solidFill>
                <a:latin typeface="Calibri" panose="020F0502020204030204" pitchFamily="34" charset="0"/>
              </a:rPr>
              <a:t>If a penalty brake application occurs</a:t>
            </a:r>
            <a:r>
              <a:rPr lang="en-US" alt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, the train MUST be stopped before recovery is permitted.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95261" y="4818580"/>
            <a:ext cx="0" cy="1980706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255247" y="4818580"/>
            <a:ext cx="0" cy="1980706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973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26" y="3761949"/>
            <a:ext cx="6715740" cy="2974111"/>
          </a:xfrm>
        </p:spPr>
        <p:txBody>
          <a:bodyPr/>
          <a:lstStyle/>
          <a:p>
            <a:r>
              <a:rPr lang="en-US" b="0" dirty="0"/>
              <a:t>FOR ADDITIONAL INFORMATION VISIT: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media.amtrak.com</a:t>
            </a:r>
          </a:p>
        </p:txBody>
      </p:sp>
    </p:spTree>
    <p:extLst>
      <p:ext uri="{BB962C8B-B14F-4D97-AF65-F5344CB8AC3E}">
        <p14:creationId xmlns:p14="http://schemas.microsoft.com/office/powerpoint/2010/main" val="37129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WHAT IS PTC?</a:t>
            </a: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384201" y="1185701"/>
            <a:ext cx="8535542" cy="55851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22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-169863" algn="l" rtl="0" eaLnBrk="1" fontAlgn="base" hangingPunct="1">
              <a:spcBef>
                <a:spcPct val="50000"/>
              </a:spcBef>
              <a:spcAft>
                <a:spcPts val="514"/>
              </a:spcAft>
              <a:buClr>
                <a:srgbClr val="00CCFF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85800" indent="-114300" algn="l" rtl="0" eaLnBrk="1" fontAlgn="base" hangingPunct="1">
              <a:spcBef>
                <a:spcPct val="25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914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1430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16002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057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5146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29718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100" kern="0" dirty="0">
                <a:solidFill>
                  <a:srgbClr val="004F6D"/>
                </a:solidFill>
              </a:rPr>
              <a:t>PTC is a technology capable of automatically controlling train speeds and movements, should a train operator fail to take appropriate action in the prevailing conditions.  </a:t>
            </a:r>
          </a:p>
          <a:p>
            <a:endParaRPr lang="en-US" kern="0" dirty="0">
              <a:solidFill>
                <a:srgbClr val="004F6D"/>
              </a:solidFill>
            </a:endParaRPr>
          </a:p>
          <a:p>
            <a:endParaRPr lang="en-US" kern="0" dirty="0">
              <a:solidFill>
                <a:srgbClr val="004F6D"/>
              </a:solidFill>
            </a:endParaRPr>
          </a:p>
          <a:p>
            <a:endParaRPr lang="en-US" kern="0" dirty="0">
              <a:solidFill>
                <a:srgbClr val="004F6D"/>
              </a:solidFill>
            </a:endParaRPr>
          </a:p>
          <a:p>
            <a:endParaRPr lang="en-US" kern="0" dirty="0">
              <a:solidFill>
                <a:srgbClr val="004F6D"/>
              </a:solidFill>
            </a:endParaRPr>
          </a:p>
          <a:p>
            <a:r>
              <a:rPr lang="en-US" b="0" kern="0" dirty="0">
                <a:solidFill>
                  <a:srgbClr val="004F6D"/>
                </a:solidFill>
              </a:rPr>
              <a:t> 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10824"/>
          <a:stretch/>
        </p:blipFill>
        <p:spPr>
          <a:xfrm>
            <a:off x="1080097" y="2621745"/>
            <a:ext cx="7143750" cy="30145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9565" y="5777793"/>
            <a:ext cx="714375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600" i="1" kern="0" dirty="0">
                <a:solidFill>
                  <a:srgbClr val="004F6D"/>
                </a:solidFill>
                <a:latin typeface="Calibri" panose="020F0502020204030204" pitchFamily="34" charset="0"/>
              </a:rPr>
              <a:t>For example, PTC can force a train to stop before it passes a signal displaying a stop indication, or before running through an improperly lined switch, averting a potential collision.</a:t>
            </a:r>
            <a:endParaRPr lang="en-US" sz="1600" i="1" dirty="0">
              <a:solidFill>
                <a:srgbClr val="004F6D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542611" y="2733152"/>
            <a:ext cx="643094" cy="0"/>
          </a:xfrm>
          <a:prstGeom prst="line">
            <a:avLst/>
          </a:prstGeom>
          <a:noFill/>
          <a:ln w="19050" cap="flat" cmpd="sng" algn="ctr">
            <a:solidFill>
              <a:srgbClr val="004F6D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542611" y="2733152"/>
            <a:ext cx="11723" cy="3246417"/>
          </a:xfrm>
          <a:prstGeom prst="line">
            <a:avLst/>
          </a:prstGeom>
          <a:noFill/>
          <a:ln w="19050" cap="flat" cmpd="sng" algn="ctr">
            <a:solidFill>
              <a:srgbClr val="004F6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256045" y="2578463"/>
            <a:ext cx="1899138" cy="338554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HOW IT WORKS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554334" y="5970396"/>
            <a:ext cx="321547" cy="0"/>
          </a:xfrm>
          <a:prstGeom prst="line">
            <a:avLst/>
          </a:prstGeom>
          <a:noFill/>
          <a:ln w="19050" cap="flat" cmpd="sng" algn="ctr">
            <a:solidFill>
              <a:srgbClr val="004F6D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446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WHAT DOES PTC DO?</a:t>
            </a: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3486778" y="1205797"/>
            <a:ext cx="5215433" cy="55851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22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-169863" algn="l" rtl="0" eaLnBrk="1" fontAlgn="base" hangingPunct="1">
              <a:spcBef>
                <a:spcPct val="50000"/>
              </a:spcBef>
              <a:spcAft>
                <a:spcPts val="514"/>
              </a:spcAft>
              <a:buClr>
                <a:srgbClr val="00CCFF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85800" indent="-114300" algn="l" rtl="0" eaLnBrk="1" fontAlgn="base" hangingPunct="1">
              <a:spcBef>
                <a:spcPct val="25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914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1430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16002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057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5146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29718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004F6D"/>
                </a:solidFill>
              </a:rPr>
              <a:t>PTC systems that meet the standards set by FRA regulations are required to reliably and functionally prevent: </a:t>
            </a:r>
            <a:endParaRPr lang="en-US" b="0" dirty="0">
              <a:solidFill>
                <a:srgbClr val="004F6D"/>
              </a:solidFill>
            </a:endParaRPr>
          </a:p>
          <a:p>
            <a:pPr marL="803275" lvl="0" indent="-341313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4F6D"/>
                </a:solidFill>
              </a:rPr>
              <a:t>Train-to-train collisions;</a:t>
            </a:r>
          </a:p>
          <a:p>
            <a:pPr marL="803275" lvl="0" indent="-341313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4F6D"/>
                </a:solidFill>
              </a:rPr>
              <a:t>Over speed derailments;</a:t>
            </a:r>
          </a:p>
          <a:p>
            <a:pPr marL="803275" lvl="0" indent="-341313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4F6D"/>
                </a:solidFill>
              </a:rPr>
              <a:t>Incursion into an established work zone; and</a:t>
            </a:r>
          </a:p>
          <a:p>
            <a:pPr marL="803275" lvl="0" indent="-341313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4F6D"/>
                </a:solidFill>
              </a:rPr>
              <a:t>Movement through a main line switch in the improper position.</a:t>
            </a:r>
          </a:p>
          <a:p>
            <a:pPr marL="803275" lvl="0" indent="-341313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4F6D"/>
                </a:solidFill>
              </a:rPr>
              <a:t>Other functions are applicable within the requirements as specific conditions warrant.</a:t>
            </a:r>
          </a:p>
        </p:txBody>
      </p:sp>
      <p:pic>
        <p:nvPicPr>
          <p:cNvPr id="1027" name="Picture 3" descr="H:\Presentations\501 Derailment\Photography\_1119_CHI_TCC_C&amp;S__86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r="44114" b="58"/>
          <a:stretch/>
        </p:blipFill>
        <p:spPr bwMode="auto">
          <a:xfrm>
            <a:off x="1" y="788685"/>
            <a:ext cx="3255666" cy="64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676" y="6529325"/>
            <a:ext cx="2964265" cy="52322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An Amtrak train director monitors the Chicago Union Station control center.</a:t>
            </a:r>
          </a:p>
        </p:txBody>
      </p:sp>
    </p:spTree>
    <p:extLst>
      <p:ext uri="{BB962C8B-B14F-4D97-AF65-F5344CB8AC3E}">
        <p14:creationId xmlns:p14="http://schemas.microsoft.com/office/powerpoint/2010/main" val="231586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WHAT IS THIS HISTORY OF PTC?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304" y="3708032"/>
            <a:ext cx="4069583" cy="46166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HOW DID WE GET HERE?</a:t>
            </a:r>
          </a:p>
        </p:txBody>
      </p:sp>
      <p:sp>
        <p:nvSpPr>
          <p:cNvPr id="6" name="Pentagon 5"/>
          <p:cNvSpPr/>
          <p:nvPr/>
        </p:nvSpPr>
        <p:spPr bwMode="auto">
          <a:xfrm>
            <a:off x="-10048" y="4027127"/>
            <a:ext cx="1608619" cy="472336"/>
          </a:xfrm>
          <a:prstGeom prst="homePlate">
            <a:avLst/>
          </a:prstGeom>
          <a:solidFill>
            <a:srgbClr val="004F6D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7" name="Chevron 6"/>
          <p:cNvSpPr/>
          <p:nvPr/>
        </p:nvSpPr>
        <p:spPr bwMode="auto">
          <a:xfrm>
            <a:off x="1182653" y="4022836"/>
            <a:ext cx="1581095" cy="480919"/>
          </a:xfrm>
          <a:prstGeom prst="chevron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056" y="1288192"/>
            <a:ext cx="15775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1920s-1940s</a:t>
            </a: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Primitive automatic train stop systems enter service in some places.</a:t>
            </a:r>
            <a:endParaRPr lang="en-US" sz="1400" dirty="0"/>
          </a:p>
        </p:txBody>
      </p:sp>
      <p:sp>
        <p:nvSpPr>
          <p:cNvPr id="12" name="Chevron 11"/>
          <p:cNvSpPr/>
          <p:nvPr/>
        </p:nvSpPr>
        <p:spPr bwMode="auto">
          <a:xfrm>
            <a:off x="2526862" y="4022836"/>
            <a:ext cx="1572238" cy="480919"/>
          </a:xfrm>
          <a:prstGeom prst="chevron">
            <a:avLst/>
          </a:prstGeom>
          <a:solidFill>
            <a:srgbClr val="004F6D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3842249" y="4022223"/>
            <a:ext cx="916405" cy="480919"/>
          </a:xfrm>
          <a:prstGeom prst="chevron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14" name="Chevron 13"/>
          <p:cNvSpPr/>
          <p:nvPr/>
        </p:nvSpPr>
        <p:spPr bwMode="auto">
          <a:xfrm>
            <a:off x="4516626" y="4022222"/>
            <a:ext cx="1462936" cy="480919"/>
          </a:xfrm>
          <a:prstGeom prst="chevron">
            <a:avLst/>
          </a:prstGeom>
          <a:solidFill>
            <a:srgbClr val="004F6D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15" name="Chevron 14"/>
          <p:cNvSpPr/>
          <p:nvPr/>
        </p:nvSpPr>
        <p:spPr bwMode="auto">
          <a:xfrm>
            <a:off x="5724962" y="4022221"/>
            <a:ext cx="1333385" cy="480919"/>
          </a:xfrm>
          <a:prstGeom prst="chevron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6802651" y="4022220"/>
            <a:ext cx="1221470" cy="480919"/>
          </a:xfrm>
          <a:prstGeom prst="chevron">
            <a:avLst/>
          </a:prstGeom>
          <a:solidFill>
            <a:srgbClr val="004F6D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17" name="Chevron 16"/>
          <p:cNvSpPr/>
          <p:nvPr/>
        </p:nvSpPr>
        <p:spPr bwMode="auto">
          <a:xfrm>
            <a:off x="7752980" y="4018360"/>
            <a:ext cx="1362059" cy="480919"/>
          </a:xfrm>
          <a:prstGeom prst="chevron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9" y="4113929"/>
            <a:ext cx="1294251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1920s - 1940s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71304" y="3330343"/>
            <a:ext cx="0" cy="694639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390286" y="4113929"/>
            <a:ext cx="1294251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1960s - 1970s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634" y="5085753"/>
            <a:ext cx="157758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1990s – 2000s</a:t>
            </a: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Interest in PTC grows.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534213" y="4499463"/>
            <a:ext cx="0" cy="678241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797042" y="4113929"/>
            <a:ext cx="1563531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1990s - 2000s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3217464" y="3503483"/>
            <a:ext cx="0" cy="519353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1774473" y="1240322"/>
            <a:ext cx="222133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1990s – 2000s</a:t>
            </a: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Amtrak </a:t>
            </a:r>
            <a:r>
              <a:rPr lang="en-US" sz="14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undertakes pioneering U.S. installations of PTC on portions of the Northeast Corridor and Amtrak’s Michigan Line.  </a:t>
            </a: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I</a:t>
            </a:r>
            <a:r>
              <a:rPr lang="en-US" sz="14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nterest </a:t>
            </a: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in PTC continues to grow as passenger and transit ridership rise.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01722" y="4113929"/>
            <a:ext cx="575644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2008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4388720" y="4503755"/>
            <a:ext cx="0" cy="898172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37"/>
          <p:cNvSpPr/>
          <p:nvPr/>
        </p:nvSpPr>
        <p:spPr>
          <a:xfrm>
            <a:off x="3302850" y="5311249"/>
            <a:ext cx="1900719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1990s – 2000s</a:t>
            </a:r>
            <a: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Chatsworth collision; Congress passes bill requiring PTC by December 2015.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837274" y="4113929"/>
            <a:ext cx="1563531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2008 - 2015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5167841" y="3717692"/>
            <a:ext cx="0" cy="314804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4011870" y="1142027"/>
            <a:ext cx="1759860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1990s – 2000s</a:t>
            </a:r>
            <a: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While some railroads make progress on PTC installation, others do not – costs and technical challenges are cited as reasons.</a:t>
            </a:r>
          </a:p>
          <a:p>
            <a:pPr>
              <a:buNone/>
            </a:pP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6005418" y="4113929"/>
            <a:ext cx="1563531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MAY 2015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6339097" y="4513416"/>
            <a:ext cx="0" cy="999281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5502726" y="5460933"/>
            <a:ext cx="1900386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MAY 2015</a:t>
            </a: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Frankfurt Junction derailment in Philadelphia – deemed “PTC preventable.” </a:t>
            </a:r>
          </a:p>
          <a:p>
            <a:pPr>
              <a:buNone/>
            </a:pPr>
            <a:endParaRPr lang="en-US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7051671" y="4113929"/>
            <a:ext cx="911709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OCT 2015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7329801" y="3805864"/>
            <a:ext cx="0" cy="302930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/>
          <p:cNvSpPr/>
          <p:nvPr/>
        </p:nvSpPr>
        <p:spPr>
          <a:xfrm>
            <a:off x="5878650" y="1115047"/>
            <a:ext cx="2989777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OCT 2015 </a:t>
            </a:r>
            <a: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Congress extends PTC implementation deadline to December 31, 2018:</a:t>
            </a:r>
          </a:p>
          <a:p>
            <a:pPr marL="284163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F6D"/>
                </a:solidFill>
                <a:latin typeface="Calibri" panose="020F0502020204030204" pitchFamily="34" charset="0"/>
              </a:rPr>
              <a:t>All Class 1 railroads, intercity passenger railroads, and commuter railroads required to implement PTC (where called for by FRA regulation).</a:t>
            </a:r>
          </a:p>
          <a:p>
            <a:pPr marL="284163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F6D"/>
                </a:solidFill>
                <a:latin typeface="Calibri" panose="020F0502020204030204" pitchFamily="34" charset="0"/>
              </a:rPr>
              <a:t>Possibility of two additional years if certain requirements are met.</a:t>
            </a:r>
          </a:p>
          <a:p>
            <a:pPr marL="284163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F6D"/>
                </a:solidFill>
                <a:latin typeface="Calibri" panose="020F0502020204030204" pitchFamily="34" charset="0"/>
              </a:rPr>
              <a:t>FRA starts collecting progress  implementation data from railroads shared that data with the public.</a:t>
            </a:r>
          </a:p>
          <a:p>
            <a:pPr>
              <a:buNone/>
            </a:pPr>
            <a:endParaRPr lang="en-US" sz="1500" dirty="0"/>
          </a:p>
        </p:txBody>
      </p:sp>
      <p:sp>
        <p:nvSpPr>
          <p:cNvPr id="54" name="Rectangle 53"/>
          <p:cNvSpPr/>
          <p:nvPr/>
        </p:nvSpPr>
        <p:spPr>
          <a:xfrm>
            <a:off x="7486765" y="4993324"/>
            <a:ext cx="175986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DEC 2017</a:t>
            </a:r>
            <a: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  <a:t/>
            </a:r>
            <a:br>
              <a:rPr lang="en-US" sz="11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4F6D"/>
                </a:solidFill>
                <a:latin typeface="Calibri" panose="020F0502020204030204" pitchFamily="34" charset="0"/>
              </a:rPr>
              <a:t>Amtrak Tacoma incident.</a:t>
            </a:r>
          </a:p>
          <a:p>
            <a:pPr>
              <a:buNone/>
            </a:pPr>
            <a:endParaRPr lang="en-US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8038946" y="4113929"/>
            <a:ext cx="911709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DEC 2015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8303280" y="4503142"/>
            <a:ext cx="0" cy="582611"/>
          </a:xfrm>
          <a:prstGeom prst="line">
            <a:avLst/>
          </a:prstGeom>
          <a:noFill/>
          <a:ln w="28575" cap="flat" cmpd="sng" algn="ctr">
            <a:solidFill>
              <a:srgbClr val="004F6D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144514" y="822128"/>
            <a:ext cx="3499538" cy="4001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How did we get here…</a:t>
            </a:r>
          </a:p>
        </p:txBody>
      </p:sp>
    </p:spTree>
    <p:extLst>
      <p:ext uri="{BB962C8B-B14F-4D97-AF65-F5344CB8AC3E}">
        <p14:creationId xmlns:p14="http://schemas.microsoft.com/office/powerpoint/2010/main" val="386889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Train Control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AMTRAK AND PTC</a:t>
            </a: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2968668" y="864296"/>
            <a:ext cx="6175331" cy="58261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22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-169863" algn="l" rtl="0" eaLnBrk="1" fontAlgn="base" hangingPunct="1">
              <a:spcBef>
                <a:spcPct val="50000"/>
              </a:spcBef>
              <a:spcAft>
                <a:spcPts val="514"/>
              </a:spcAft>
              <a:buClr>
                <a:srgbClr val="00CCFF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85800" indent="-114300" algn="l" rtl="0" eaLnBrk="1" fontAlgn="base" hangingPunct="1">
              <a:spcBef>
                <a:spcPct val="25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914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1430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16002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057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5146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29718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F6D"/>
                </a:solidFill>
                <a:latin typeface="Calibri" panose="020F0502020204030204" pitchFamily="34" charset="0"/>
              </a:rPr>
              <a:t>For Amtrak’s purposes, there are 2 types of PTC</a:t>
            </a:r>
          </a:p>
          <a:p>
            <a:pPr marL="1394460" lvl="1" indent="-571500">
              <a:buClr>
                <a:srgbClr val="004F6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PTC </a:t>
            </a:r>
            <a:r>
              <a:rPr lang="en-US" sz="16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technologies that </a:t>
            </a: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we </a:t>
            </a:r>
            <a:r>
              <a:rPr lang="en-US" sz="16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own/operate and have installed on our infrastructure</a:t>
            </a:r>
            <a:endParaRPr lang="en-US" sz="1600" dirty="0">
              <a:solidFill>
                <a:srgbClr val="004F6D"/>
              </a:solidFill>
              <a:latin typeface="Calibri" panose="020F0502020204030204" pitchFamily="34" charset="0"/>
            </a:endParaRPr>
          </a:p>
          <a:p>
            <a:pPr marL="1394460" lvl="1" indent="-571500">
              <a:buClr>
                <a:srgbClr val="004F6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PTC </a:t>
            </a:r>
            <a:r>
              <a:rPr lang="en-US" sz="16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technologies that have been chosen </a:t>
            </a: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by other </a:t>
            </a:r>
            <a:r>
              <a:rPr lang="en-US" sz="16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carriers for their infrastructure that Amtrak’s locomotives and cab cars must operate and communicate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Amtrak’s PTC = ACSES, ITCS</a:t>
            </a:r>
          </a:p>
          <a:p>
            <a:pPr marL="1394460" lvl="1" indent="-571500">
              <a:buClr>
                <a:srgbClr val="004F6D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Approved </a:t>
            </a: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by FRA, provide all elements of PTC</a:t>
            </a:r>
          </a:p>
          <a:p>
            <a:pPr marL="1394460" lvl="1" indent="-571500">
              <a:buClr>
                <a:srgbClr val="004F6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In use on the NEC (ACSES) and Michigan Line (ITCS</a:t>
            </a:r>
            <a:r>
              <a:rPr lang="en-US" sz="1600" dirty="0" smtClean="0">
                <a:solidFill>
                  <a:srgbClr val="004F6D"/>
                </a:solidFill>
                <a:latin typeface="Calibri" panose="020F0502020204030204" pitchFamily="34" charset="0"/>
              </a:rPr>
              <a:t>)</a:t>
            </a:r>
            <a:endParaRPr lang="en-US" sz="1600" dirty="0">
              <a:solidFill>
                <a:srgbClr val="004F6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F6D"/>
                </a:solidFill>
                <a:latin typeface="Calibri" panose="020F0502020204030204" pitchFamily="34" charset="0"/>
              </a:rPr>
              <a:t>Freight carriers’ and some other commuter RRs’ PTC = IETMS</a:t>
            </a:r>
          </a:p>
          <a:p>
            <a:pPr marL="1394460" lvl="1" indent="-571500">
              <a:buClr>
                <a:srgbClr val="004F6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Class I freight carriers and many commuter trains use the Interoperable Electronic Train Management System (I-ETMS).</a:t>
            </a:r>
          </a:p>
          <a:p>
            <a:pPr marL="1394460" lvl="1" indent="-571500">
              <a:buClr>
                <a:srgbClr val="004F6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4F6D"/>
                </a:solidFill>
                <a:latin typeface="Calibri" panose="020F0502020204030204" pitchFamily="34" charset="0"/>
              </a:rPr>
              <a:t>I-ETMS provides all the elements required for PTC</a:t>
            </a:r>
            <a:endParaRPr lang="en-US" dirty="0">
              <a:solidFill>
                <a:srgbClr val="004F6D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:\Presentations\501 Derailment\Photography\20150112_PTC_WIL_EMPL_DavidJames_JerryJoyce_04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3" t="19363" r="36080" b="1142"/>
          <a:stretch/>
        </p:blipFill>
        <p:spPr bwMode="auto">
          <a:xfrm>
            <a:off x="-1" y="791111"/>
            <a:ext cx="3004457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4889" y="6791980"/>
            <a:ext cx="6216897" cy="52322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 Amtrak technician resetting a PTC transponder in Delaware along the Northeast Corridor.</a:t>
            </a:r>
          </a:p>
        </p:txBody>
      </p:sp>
    </p:spTree>
    <p:extLst>
      <p:ext uri="{BB962C8B-B14F-4D97-AF65-F5344CB8AC3E}">
        <p14:creationId xmlns:p14="http://schemas.microsoft.com/office/powerpoint/2010/main" val="394318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WHO IS RESPONSIBLE FOR PTC INSTALLATION?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52A4B6AD-F6B3-44CC-A0B0-D90301CA3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383383"/>
              </p:ext>
            </p:extLst>
          </p:nvPr>
        </p:nvGraphicFramePr>
        <p:xfrm>
          <a:off x="-648007" y="8438357"/>
          <a:ext cx="7618234" cy="358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2697">
                  <a:extLst>
                    <a:ext uri="{9D8B030D-6E8A-4147-A177-3AD203B41FA5}">
                      <a16:colId xmlns="" xmlns:a16="http://schemas.microsoft.com/office/drawing/2014/main" val="908871759"/>
                    </a:ext>
                  </a:extLst>
                </a:gridCol>
                <a:gridCol w="3205537">
                  <a:extLst>
                    <a:ext uri="{9D8B030D-6E8A-4147-A177-3AD203B41FA5}">
                      <a16:colId xmlns="" xmlns:a16="http://schemas.microsoft.com/office/drawing/2014/main" val="2644543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Responsible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79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PTC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Rail infrastructure 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14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Infrastructure system back office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Rail infrastructure 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52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Rail infrastructure owner, FRA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078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Locomotive and onboard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Equipment 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964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 office 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31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Shared; host railroads require a back office server, Amtrak also needs one to communicate with multiple host servers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054559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25353" y="1074460"/>
            <a:ext cx="2291137" cy="3693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buNone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Component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2547" y="1074460"/>
            <a:ext cx="2691831" cy="3693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buNone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Responsible Party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789027" y="1602761"/>
            <a:ext cx="6265903" cy="688143"/>
            <a:chOff x="926011" y="1089061"/>
            <a:chExt cx="6265903" cy="68814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926011" y="1089061"/>
              <a:ext cx="1827463" cy="688143"/>
            </a:xfrm>
            <a:prstGeom prst="rect">
              <a:avLst/>
            </a:prstGeom>
            <a:solidFill>
              <a:srgbClr val="004F6D"/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>
                <a:buNone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PTC </a:t>
              </a:r>
              <a:b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Infrastructure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47329" y="1248131"/>
              <a:ext cx="3544585" cy="3770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Rail infrastructure owner,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 FRA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4F6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4" name="Chevron 83"/>
            <p:cNvSpPr/>
            <p:nvPr/>
          </p:nvSpPr>
          <p:spPr bwMode="auto">
            <a:xfrm>
              <a:off x="2857528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Chevron 84"/>
            <p:cNvSpPr/>
            <p:nvPr/>
          </p:nvSpPr>
          <p:spPr bwMode="auto">
            <a:xfrm>
              <a:off x="3111814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Chevron 85"/>
            <p:cNvSpPr/>
            <p:nvPr/>
          </p:nvSpPr>
          <p:spPr bwMode="auto">
            <a:xfrm>
              <a:off x="3366100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89027" y="2715843"/>
            <a:ext cx="6265903" cy="688143"/>
            <a:chOff x="926011" y="1089061"/>
            <a:chExt cx="6265903" cy="688143"/>
          </a:xfrm>
        </p:grpSpPr>
        <p:sp>
          <p:nvSpPr>
            <p:cNvPr id="89" name="Rectangle 88"/>
            <p:cNvSpPr/>
            <p:nvPr/>
          </p:nvSpPr>
          <p:spPr bwMode="auto">
            <a:xfrm>
              <a:off x="926011" y="1089061"/>
              <a:ext cx="1827463" cy="688143"/>
            </a:xfrm>
            <a:prstGeom prst="rect">
              <a:avLst/>
            </a:prstGeom>
            <a:solidFill>
              <a:srgbClr val="004F6D"/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>
                <a:lnSpc>
                  <a:spcPts val="1600"/>
                </a:lnSpc>
                <a:buNone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Infrastructure system back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office server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647329" y="1248131"/>
              <a:ext cx="3544585" cy="3770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Rail infrastructure owner</a:t>
              </a:r>
            </a:p>
          </p:txBody>
        </p:sp>
        <p:sp>
          <p:nvSpPr>
            <p:cNvPr id="92" name="Chevron 91"/>
            <p:cNvSpPr/>
            <p:nvPr/>
          </p:nvSpPr>
          <p:spPr bwMode="auto">
            <a:xfrm>
              <a:off x="2857528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Chevron 92"/>
            <p:cNvSpPr/>
            <p:nvPr/>
          </p:nvSpPr>
          <p:spPr bwMode="auto">
            <a:xfrm>
              <a:off x="3111814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Chevron 93"/>
            <p:cNvSpPr/>
            <p:nvPr/>
          </p:nvSpPr>
          <p:spPr bwMode="auto">
            <a:xfrm>
              <a:off x="3366100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789027" y="3828925"/>
            <a:ext cx="6265903" cy="688143"/>
            <a:chOff x="926011" y="1089061"/>
            <a:chExt cx="6265903" cy="688143"/>
          </a:xfrm>
        </p:grpSpPr>
        <p:sp>
          <p:nvSpPr>
            <p:cNvPr id="96" name="Rectangle 95"/>
            <p:cNvSpPr/>
            <p:nvPr/>
          </p:nvSpPr>
          <p:spPr bwMode="auto">
            <a:xfrm>
              <a:off x="926011" y="1089061"/>
              <a:ext cx="1827463" cy="688143"/>
            </a:xfrm>
            <a:prstGeom prst="rect">
              <a:avLst/>
            </a:prstGeom>
            <a:solidFill>
              <a:srgbClr val="004F6D"/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>
                <a:buNone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Testing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647329" y="1248131"/>
              <a:ext cx="3544585" cy="3770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Rail infrastructure owner,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 FRA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4F6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9" name="Chevron 98"/>
            <p:cNvSpPr/>
            <p:nvPr/>
          </p:nvSpPr>
          <p:spPr bwMode="auto">
            <a:xfrm>
              <a:off x="2857528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Chevron 99"/>
            <p:cNvSpPr/>
            <p:nvPr/>
          </p:nvSpPr>
          <p:spPr bwMode="auto">
            <a:xfrm>
              <a:off x="3111814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Chevron 100"/>
            <p:cNvSpPr/>
            <p:nvPr/>
          </p:nvSpPr>
          <p:spPr bwMode="auto">
            <a:xfrm>
              <a:off x="3366100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89027" y="6055090"/>
            <a:ext cx="6717975" cy="688143"/>
            <a:chOff x="926011" y="1089061"/>
            <a:chExt cx="6717975" cy="688143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926011" y="1089061"/>
              <a:ext cx="1827463" cy="688143"/>
            </a:xfrm>
            <a:prstGeom prst="rect">
              <a:avLst/>
            </a:prstGeom>
            <a:solidFill>
              <a:srgbClr val="004F6D"/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>
                <a:buNone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Back office servers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647329" y="1248131"/>
              <a:ext cx="3996657" cy="3770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Shared;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 host railroads require back office server, 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Amtrak and other operators 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rgbClr val="004F6D"/>
                  </a:solidFill>
                  <a:effectLst/>
                  <a:latin typeface="Calibri" panose="020F0502020204030204" pitchFamily="34" charset="0"/>
                </a:rPr>
                <a:t>also needs one to communicate with multiple host servers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4F6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6" name="Chevron 105"/>
            <p:cNvSpPr/>
            <p:nvPr/>
          </p:nvSpPr>
          <p:spPr bwMode="auto">
            <a:xfrm>
              <a:off x="2857528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Chevron 106"/>
            <p:cNvSpPr/>
            <p:nvPr/>
          </p:nvSpPr>
          <p:spPr bwMode="auto">
            <a:xfrm>
              <a:off x="3111814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Chevron 107"/>
            <p:cNvSpPr/>
            <p:nvPr/>
          </p:nvSpPr>
          <p:spPr bwMode="auto">
            <a:xfrm>
              <a:off x="3366100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166249" y="4884899"/>
            <a:ext cx="6888681" cy="829918"/>
            <a:chOff x="303233" y="1031953"/>
            <a:chExt cx="6888681" cy="829918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926011" y="1089061"/>
              <a:ext cx="1827463" cy="688143"/>
            </a:xfrm>
            <a:prstGeom prst="rect">
              <a:avLst/>
            </a:prstGeom>
            <a:solidFill>
              <a:srgbClr val="004F6D"/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>
                <a:lnSpc>
                  <a:spcPts val="1600"/>
                </a:lnSpc>
                <a:spcBef>
                  <a:spcPts val="0"/>
                </a:spcBef>
                <a:buNone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Locomotive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and onboard systems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33" y="1031953"/>
              <a:ext cx="829918" cy="829918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 bwMode="auto">
            <a:xfrm>
              <a:off x="3647329" y="1248131"/>
              <a:ext cx="3544585" cy="3770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None/>
                <a:tabLst/>
              </a:pPr>
              <a:r>
                <a:rPr lang="en-US" sz="1600" b="1" dirty="0">
                  <a:solidFill>
                    <a:srgbClr val="004F6D"/>
                  </a:solidFill>
                  <a:latin typeface="Calibri" panose="020F0502020204030204" pitchFamily="34" charset="0"/>
                </a:rPr>
                <a:t>Equipment owner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4F6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3" name="Chevron 112"/>
            <p:cNvSpPr/>
            <p:nvPr/>
          </p:nvSpPr>
          <p:spPr bwMode="auto">
            <a:xfrm>
              <a:off x="2857528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Chevron 113"/>
            <p:cNvSpPr/>
            <p:nvPr/>
          </p:nvSpPr>
          <p:spPr bwMode="auto">
            <a:xfrm>
              <a:off x="3111814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Chevron 114"/>
            <p:cNvSpPr/>
            <p:nvPr/>
          </p:nvSpPr>
          <p:spPr bwMode="auto">
            <a:xfrm>
              <a:off x="3366100" y="1318631"/>
              <a:ext cx="256198" cy="24278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0434" tIns="44427" rIns="90434" bIns="44427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1651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00000"/>
                <a:buFont typeface="Arial" charset="0"/>
                <a:buChar char="–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5" y="3769479"/>
            <a:ext cx="815408" cy="81540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59" y="5991457"/>
            <a:ext cx="815408" cy="81540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01" y="2648957"/>
            <a:ext cx="849466" cy="84946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01" y="1520092"/>
            <a:ext cx="862120" cy="8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2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  <a:endParaRPr lang="en-US" sz="1400" dirty="0">
              <a:solidFill>
                <a:srgbClr val="004F6D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36985"/>
          <a:stretch/>
        </p:blipFill>
        <p:spPr>
          <a:xfrm>
            <a:off x="-1" y="793821"/>
            <a:ext cx="9144001" cy="6440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59596" y="793821"/>
            <a:ext cx="3157327" cy="6440992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/>
          <a:extLst/>
        </p:spPr>
        <p:txBody>
          <a:bodyPr vert="horz" wrap="square" lIns="90434" tIns="44427" rIns="90434" bIns="44427" numCol="1" rtlCol="0" anchor="t" anchorCtr="0" compatLnSpc="1">
            <a:prstTxWarp prst="textNoShape">
              <a:avLst/>
            </a:prstTxWarp>
          </a:bodyPr>
          <a:lstStyle/>
          <a:p>
            <a:pPr marL="457200" marR="0" indent="-165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6572" y="838946"/>
            <a:ext cx="3003241" cy="28371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22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-169863" algn="l" rtl="0" eaLnBrk="1" fontAlgn="base" hangingPunct="1">
              <a:spcBef>
                <a:spcPct val="50000"/>
              </a:spcBef>
              <a:spcAft>
                <a:spcPts val="514"/>
              </a:spcAft>
              <a:buClr>
                <a:srgbClr val="00CCFF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85800" indent="-114300" algn="l" rtl="0" eaLnBrk="1" fontAlgn="base" hangingPunct="1">
              <a:spcBef>
                <a:spcPct val="25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914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1430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16002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0574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5146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2971800" indent="-114300" algn="l" rtl="0" eaLnBrk="1" fontAlgn="base" hangingPunct="1">
              <a:spcBef>
                <a:spcPct val="1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1313" indent="-34131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1800" b="0" kern="0" dirty="0">
                <a:solidFill>
                  <a:srgbClr val="004F6D"/>
                </a:solidFill>
              </a:rPr>
              <a:t>Responsibility for PTC is shared among parties, sometimes </a:t>
            </a:r>
            <a:r>
              <a:rPr lang="en-US" sz="1800" b="0" kern="0" dirty="0" smtClean="0">
                <a:solidFill>
                  <a:srgbClr val="004F6D"/>
                </a:solidFill>
              </a:rPr>
              <a:t>complicating implementation, </a:t>
            </a:r>
            <a:r>
              <a:rPr lang="en-US" sz="1800" b="0" kern="0" dirty="0">
                <a:solidFill>
                  <a:srgbClr val="004F6D"/>
                </a:solidFill>
              </a:rPr>
              <a:t>but </a:t>
            </a:r>
            <a:r>
              <a:rPr lang="en-US" sz="1800" b="0" kern="0" dirty="0" smtClean="0">
                <a:solidFill>
                  <a:srgbClr val="004F6D"/>
                </a:solidFill>
              </a:rPr>
              <a:t>all parties are </a:t>
            </a:r>
            <a:r>
              <a:rPr lang="en-US" sz="1800" b="0" kern="0" dirty="0">
                <a:solidFill>
                  <a:srgbClr val="004F6D"/>
                </a:solidFill>
              </a:rPr>
              <a:t>working towards the same goal.</a:t>
            </a:r>
          </a:p>
          <a:p>
            <a:pPr marL="341313" indent="-34131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1800" b="0" kern="0" dirty="0">
                <a:solidFill>
                  <a:srgbClr val="004F6D"/>
                </a:solidFill>
              </a:rPr>
              <a:t>Installing PTC is one component of Amtrak’s overarching commitment to the safety of our </a:t>
            </a:r>
            <a:r>
              <a:rPr lang="en-US" sz="1800" b="0" kern="0" dirty="0" smtClean="0">
                <a:solidFill>
                  <a:srgbClr val="004F6D"/>
                </a:solidFill>
              </a:rPr>
              <a:t>customers </a:t>
            </a:r>
            <a:r>
              <a:rPr lang="en-US" sz="1800" b="0" kern="0" dirty="0">
                <a:solidFill>
                  <a:srgbClr val="004F6D"/>
                </a:solidFill>
              </a:rPr>
              <a:t>and </a:t>
            </a:r>
            <a:r>
              <a:rPr lang="en-US" sz="1800" b="0" kern="0" dirty="0" smtClean="0">
                <a:solidFill>
                  <a:srgbClr val="004F6D"/>
                </a:solidFill>
              </a:rPr>
              <a:t>employees and the communities we serve.</a:t>
            </a:r>
            <a:endParaRPr lang="en-US" sz="1800" b="0" kern="0" dirty="0">
              <a:solidFill>
                <a:srgbClr val="004F6D"/>
              </a:solidFill>
            </a:endParaRPr>
          </a:p>
          <a:p>
            <a:pPr marL="341313" indent="-34131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1800" b="0" kern="0" dirty="0">
                <a:solidFill>
                  <a:srgbClr val="004F6D"/>
                </a:solidFill>
              </a:rPr>
              <a:t>Continued Congressional support is needed to ensure </a:t>
            </a:r>
            <a:r>
              <a:rPr lang="en-US" sz="1800" b="0" kern="0" dirty="0" smtClean="0">
                <a:solidFill>
                  <a:srgbClr val="004F6D"/>
                </a:solidFill>
              </a:rPr>
              <a:t>that Amtrak and commuter railroad PTC costs are funded.</a:t>
            </a:r>
            <a:endParaRPr lang="en-US" sz="1800" b="0" kern="0" dirty="0">
              <a:solidFill>
                <a:srgbClr val="004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8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26" y="3761949"/>
            <a:ext cx="6715740" cy="2974111"/>
          </a:xfrm>
        </p:spPr>
        <p:txBody>
          <a:bodyPr/>
          <a:lstStyle/>
          <a:p>
            <a:r>
              <a:rPr lang="en-US" b="0" dirty="0"/>
              <a:t>APPENDIX: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Technical Systems</a:t>
            </a:r>
          </a:p>
        </p:txBody>
      </p:sp>
    </p:spTree>
    <p:extLst>
      <p:ext uri="{BB962C8B-B14F-4D97-AF65-F5344CB8AC3E}">
        <p14:creationId xmlns:p14="http://schemas.microsoft.com/office/powerpoint/2010/main" val="54297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Positive Train Control</a:t>
            </a:r>
            <a:endParaRPr lang="en-US" sz="1400" dirty="0">
              <a:solidFill>
                <a:srgbClr val="004F6D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TRACKSIDE SIGNAL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765" y="1080547"/>
            <a:ext cx="3361173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u="sng" dirty="0">
                <a:solidFill>
                  <a:srgbClr val="004F6D"/>
                </a:solidFill>
                <a:latin typeface="Calibri" panose="020F0502020204030204" pitchFamily="34" charset="0"/>
              </a:rPr>
              <a:t>ABS, CTC and Interlockings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  <a:t>Intermediate (ABS) signals operate automatically: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Detect presence of a train using “track circuits”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Activates two signals behind the train to protect it: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 Approach signal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 Stop signal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  <a:t>Interlockings are controlled remotely </a:t>
            </a:r>
            <a:b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  <a:t>by dispatchers: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This system of remote control is called “</a:t>
            </a:r>
            <a: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  <a:t>Centralized Traffic Control</a:t>
            </a: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,” (</a:t>
            </a:r>
            <a:r>
              <a:rPr lang="en-US" sz="1500" b="1" dirty="0">
                <a:solidFill>
                  <a:srgbClr val="004F6D"/>
                </a:solidFill>
                <a:latin typeface="Calibri" panose="020F0502020204030204" pitchFamily="34" charset="0"/>
              </a:rPr>
              <a:t>CTC</a:t>
            </a: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 for short)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Complex of signals and switches electronically “interlocked”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Impossible to “line” an </a:t>
            </a:r>
            <a:b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</a:br>
            <a:r>
              <a:rPr lang="en-US" sz="1500" dirty="0">
                <a:solidFill>
                  <a:srgbClr val="004F6D"/>
                </a:solidFill>
                <a:latin typeface="Calibri" panose="020F0502020204030204" pitchFamily="34" charset="0"/>
              </a:rPr>
              <a:t>unsafe route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999237" y="1155560"/>
            <a:ext cx="0" cy="5667271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0" name="Picture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10" y="1080547"/>
            <a:ext cx="4482459" cy="4383125"/>
          </a:xfrm>
          <a:prstGeom prst="rect">
            <a:avLst/>
          </a:prstGeom>
        </p:spPr>
      </p:pic>
      <p:sp>
        <p:nvSpPr>
          <p:cNvPr id="141" name="Rectangle 140"/>
          <p:cNvSpPr/>
          <p:nvPr/>
        </p:nvSpPr>
        <p:spPr>
          <a:xfrm>
            <a:off x="4209639" y="5780035"/>
            <a:ext cx="457200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buNone/>
            </a:pPr>
            <a:r>
              <a:rPr lang="en-US" sz="2300" i="1" dirty="0">
                <a:solidFill>
                  <a:srgbClr val="004F6D"/>
                </a:solidFill>
                <a:latin typeface="Calibri" panose="020F0502020204030204" pitchFamily="34" charset="0"/>
              </a:rPr>
              <a:t>Clear signals permit engineers to operate the train at maximum authorized speeds.</a:t>
            </a:r>
          </a:p>
        </p:txBody>
      </p:sp>
    </p:spTree>
    <p:extLst>
      <p:ext uri="{BB962C8B-B14F-4D97-AF65-F5344CB8AC3E}">
        <p14:creationId xmlns:p14="http://schemas.microsoft.com/office/powerpoint/2010/main" val="15437927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PCA_Board Format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969696"/>
      </a:accent2>
      <a:accent3>
        <a:srgbClr val="FFFFFF"/>
      </a:accent3>
      <a:accent4>
        <a:srgbClr val="000000"/>
      </a:accent4>
      <a:accent5>
        <a:srgbClr val="FFFFFF"/>
      </a:accent5>
      <a:accent6>
        <a:srgbClr val="878787"/>
      </a:accent6>
      <a:hlink>
        <a:srgbClr val="EAEAEA"/>
      </a:hlink>
      <a:folHlink>
        <a:srgbClr val="000000"/>
      </a:folHlink>
    </a:clrScheme>
    <a:fontScheme name="SPCA_Board Forma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34" tIns="44427" rIns="90434" bIns="44427" numCol="1" anchor="t" anchorCtr="0" compatLnSpc="1">
        <a:prstTxWarp prst="textNoShape">
          <a:avLst/>
        </a:prstTxWarp>
      </a:bodyPr>
      <a:lstStyle>
        <a:defPPr marL="457200" marR="0" indent="-1651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0000"/>
          <a:buFont typeface="Arial" charset="0"/>
          <a:buChar char="–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34" tIns="44427" rIns="90434" bIns="44427" numCol="1" anchor="t" anchorCtr="0" compatLnSpc="1">
        <a:prstTxWarp prst="textNoShape">
          <a:avLst/>
        </a:prstTxWarp>
      </a:bodyPr>
      <a:lstStyle>
        <a:defPPr marL="457200" marR="0" indent="-1651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0000"/>
          <a:buFont typeface="Arial" charset="0"/>
          <a:buChar char="–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  <a:txDef>
      <a:spPr/>
      <a:bodyPr vert="horz"/>
      <a:lstStyle>
        <a:defPPr>
          <a:buNone/>
          <a:defRPr sz="240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SPCA_Board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CA_Board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CA_Board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CA_Board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CA_Board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CA_Board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CA_Board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CA_Board Format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878787"/>
        </a:accent6>
        <a:hlink>
          <a:srgbClr val="EAEAEA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1121_Board_Planning&amp;Development" id="{D98AFFB3-3877-475E-A063-842B8EBF70D9}" vid="{AC5DE98E-6E3B-408E-A7D2-2C19851159D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lnSpc>
            <a:spcPct val="80000"/>
          </a:lnSpc>
          <a:defRPr sz="1000" b="1" dirty="0" smtClean="0">
            <a:solidFill>
              <a:srgbClr val="F99B0C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ver with Whit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lnSpc>
            <a:spcPct val="80000"/>
          </a:lnSpc>
          <a:defRPr sz="1000" b="1" dirty="0" smtClean="0">
            <a:solidFill>
              <a:srgbClr val="F99B0C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AB308B573FB4AA61C3F6792F8E1F6" ma:contentTypeVersion="0" ma:contentTypeDescription="Create a new document." ma:contentTypeScope="" ma:versionID="805787917b47b381d477d2a1af70ff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A9D17C-CB61-41C0-B8C7-C5755C018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35E80E-FFDD-4370-90FF-18D00272E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ADD04-2EA6-4B90-BBEC-8C19F22658D9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20161121_IID_Presentation%20Template</Template>
  <TotalTime>3720</TotalTime>
  <Pages>0</Pages>
  <Words>768</Words>
  <Characters>0</Characters>
  <Application>Microsoft Office PowerPoint</Application>
  <PresentationFormat>Custom</PresentationFormat>
  <Lines>0</Lines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</vt:lpstr>
      <vt:lpstr>Wingdings</vt:lpstr>
      <vt:lpstr>Blank</vt:lpstr>
      <vt:lpstr>Custom Design</vt:lpstr>
      <vt:lpstr>Cover with White Logo</vt:lpstr>
      <vt:lpstr>PowerPoint Presentation</vt:lpstr>
      <vt:lpstr>Positive Train Control</vt:lpstr>
      <vt:lpstr>Positive Train Control</vt:lpstr>
      <vt:lpstr>Positive Train Control</vt:lpstr>
      <vt:lpstr>Positive Train Control</vt:lpstr>
      <vt:lpstr>Positive Train Control</vt:lpstr>
      <vt:lpstr>Positive Train Control</vt:lpstr>
      <vt:lpstr>APPENDIX: Technical Systems</vt:lpstr>
      <vt:lpstr>Positive Train Control</vt:lpstr>
      <vt:lpstr>Positive Train Control</vt:lpstr>
      <vt:lpstr>Positive Train Control</vt:lpstr>
      <vt:lpstr>Positive Train Control</vt:lpstr>
      <vt:lpstr>FOR ADDITIONAL INFORMATION VISIT: media.amtrak.com</vt:lpstr>
    </vt:vector>
  </TitlesOfParts>
  <Company>Amtrak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Amtrak PowerPoint</dc:title>
  <dc:creator>Tanya Slesinger Sheres</dc:creator>
  <dc:description>Template by Paper Robot Design for Amtrak</dc:description>
  <cp:lastModifiedBy>Abrams, Jason C</cp:lastModifiedBy>
  <cp:revision>208</cp:revision>
  <dcterms:created xsi:type="dcterms:W3CDTF">2016-12-07T22:13:06Z</dcterms:created>
  <dcterms:modified xsi:type="dcterms:W3CDTF">2018-01-11T14:19:59Z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0x010100F2AAB308B573FB4AA61C3F6792F8E1F6</vt:lpwstr>
  </property>
</Properties>
</file>